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B0E731-CB7E-4A83-9106-79DC57D9B1B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0367EEF-6891-4089-8CAE-B6B16BD10F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18504" y="1840756"/>
            <a:ext cx="6294121" cy="1204306"/>
          </a:xfrm>
        </p:spPr>
        <p:txBody>
          <a:bodyPr/>
          <a:lstStyle/>
          <a:p>
            <a:pPr algn="ctr"/>
            <a:r>
              <a:rPr lang="en-US" sz="4400" b="1" dirty="0" smtClean="0"/>
              <a:t>APHA Regional Club Advisory Committee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503070" y="2397177"/>
            <a:ext cx="7760883" cy="1211795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/>
              <a:t>2019 Officer and Board member Webinar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657600"/>
            <a:ext cx="2667000" cy="266700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02829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What is the Regional Club Advisory Committee</a:t>
            </a:r>
          </a:p>
          <a:p>
            <a:pPr>
              <a:buAutoNum type="arabicPeriod"/>
            </a:pPr>
            <a:r>
              <a:rPr lang="en-US" sz="2400" dirty="0" smtClean="0"/>
              <a:t>Regional Club Best Practices</a:t>
            </a: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Effective Regional Club Committees </a:t>
            </a:r>
          </a:p>
          <a:p>
            <a:pPr>
              <a:buAutoNum type="arabicPeriod"/>
            </a:pPr>
            <a:r>
              <a:rPr lang="en-US" sz="2400" dirty="0" smtClean="0"/>
              <a:t>What Can the Regional Club Advisory Committee do for you?</a:t>
            </a:r>
          </a:p>
          <a:p>
            <a:pPr marL="237744" lvl="2" indent="0">
              <a:buNone/>
            </a:pPr>
            <a:r>
              <a:rPr lang="en-US" sz="2400" b="1" dirty="0" smtClean="0"/>
              <a:t>-	Open Discussion</a:t>
            </a:r>
          </a:p>
          <a:p>
            <a:pPr marL="237744" lvl="2" indent="0">
              <a:buNone/>
            </a:pPr>
            <a:r>
              <a:rPr lang="en-US" sz="2400" b="1" dirty="0" smtClean="0"/>
              <a:t>-	Regional Club Success Stories</a:t>
            </a:r>
          </a:p>
          <a:p>
            <a:pPr lvl="2">
              <a:buAutoNum type="arabicPeriod"/>
            </a:pPr>
            <a:endParaRPr lang="en-US" sz="2400" b="1" dirty="0"/>
          </a:p>
          <a:p>
            <a:pPr lvl="2">
              <a:buAutoNum type="arabicPeriod"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943600"/>
            <a:ext cx="4114808" cy="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4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20940" cy="548640"/>
          </a:xfrm>
        </p:spPr>
        <p:txBody>
          <a:bodyPr/>
          <a:lstStyle/>
          <a:p>
            <a:r>
              <a:rPr lang="en-US" dirty="0" smtClean="0"/>
              <a:t>What is the Regional Club 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3579849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Committee Objectives</a:t>
            </a:r>
          </a:p>
          <a:p>
            <a:pPr lvl="1"/>
            <a:r>
              <a:rPr lang="en-US" sz="3200" dirty="0"/>
              <a:t>Utilize, Educate, &amp; Stimulate Regional Clubs</a:t>
            </a:r>
          </a:p>
          <a:p>
            <a:pPr lvl="1"/>
            <a:r>
              <a:rPr lang="en-US" sz="3200" dirty="0"/>
              <a:t>Promote and Guide Regional Clubs</a:t>
            </a:r>
          </a:p>
          <a:p>
            <a:pPr lvl="1"/>
            <a:r>
              <a:rPr lang="en-US" sz="3200" dirty="0"/>
              <a:t>Initiate Dialogue with Regional Clubs</a:t>
            </a:r>
          </a:p>
          <a:p>
            <a:pPr lvl="1"/>
            <a:r>
              <a:rPr lang="en-US" sz="3200" dirty="0"/>
              <a:t>Develop and Implement Strategies to Promote Member Participation</a:t>
            </a:r>
          </a:p>
          <a:p>
            <a:pPr marL="0" indent="0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943600"/>
            <a:ext cx="4114808" cy="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7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APHA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381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Regional </a:t>
            </a:r>
            <a:r>
              <a:rPr lang="en-US" dirty="0"/>
              <a:t>Clubs By-laws</a:t>
            </a:r>
            <a:endParaRPr lang="en-US" sz="1200" dirty="0"/>
          </a:p>
          <a:p>
            <a:pPr lvl="1"/>
            <a:r>
              <a:rPr lang="en-US" dirty="0"/>
              <a:t>Regional Clubs must revise/amend their By-Laws as per the five-year review.</a:t>
            </a:r>
            <a:endParaRPr lang="en-US" sz="1200" dirty="0"/>
          </a:p>
          <a:p>
            <a:pPr lvl="1"/>
            <a:r>
              <a:rPr lang="en-US" dirty="0"/>
              <a:t>Suggested By-Law outlines are available at APHA.com</a:t>
            </a:r>
            <a:endParaRPr lang="en-US" sz="1200" dirty="0"/>
          </a:p>
          <a:p>
            <a:r>
              <a:rPr lang="en-US" dirty="0"/>
              <a:t> </a:t>
            </a:r>
            <a:endParaRPr lang="en-US" sz="1200" dirty="0"/>
          </a:p>
          <a:p>
            <a:pPr lvl="0"/>
            <a:r>
              <a:rPr lang="en-US" dirty="0"/>
              <a:t>APHA Club Mandatory Procedures</a:t>
            </a:r>
            <a:endParaRPr lang="en-US" sz="1200" dirty="0"/>
          </a:p>
          <a:p>
            <a:pPr lvl="1"/>
            <a:r>
              <a:rPr lang="en-US" dirty="0"/>
              <a:t>Hold an Annual Election of Officer and Directors, the results of which must be submitted to APHA by </a:t>
            </a:r>
            <a:r>
              <a:rPr lang="en-US" b="1" dirty="0"/>
              <a:t>January 1</a:t>
            </a:r>
            <a:r>
              <a:rPr lang="en-US" b="1" baseline="30000" dirty="0"/>
              <a:t>st</a:t>
            </a:r>
            <a:r>
              <a:rPr lang="en-US" b="1" dirty="0"/>
              <a:t> EACH YEAR.</a:t>
            </a:r>
            <a:endParaRPr lang="en-US" sz="1200" dirty="0"/>
          </a:p>
          <a:p>
            <a:pPr lvl="1"/>
            <a:r>
              <a:rPr lang="en-US" dirty="0"/>
              <a:t>Indicate date and set forth notifications of scheduled annual meetings.</a:t>
            </a:r>
            <a:endParaRPr lang="en-US" sz="1200" dirty="0"/>
          </a:p>
          <a:p>
            <a:pPr lvl="1"/>
            <a:r>
              <a:rPr lang="en-US" dirty="0"/>
              <a:t>Require the Treasurer to present a financial report at all meetings and prepare an annual budget and/or year-to-date financial report to all members accounting for all funds generated by the club.</a:t>
            </a:r>
            <a:endParaRPr lang="en-US" sz="1200" dirty="0"/>
          </a:p>
          <a:p>
            <a:pPr lvl="1"/>
            <a:r>
              <a:rPr lang="en-US" dirty="0"/>
              <a:t>Establish rules for year-end point tabulation and awards.</a:t>
            </a:r>
            <a:endParaRPr lang="en-US" sz="1200" dirty="0"/>
          </a:p>
          <a:p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943600"/>
            <a:ext cx="4114808" cy="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3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APHA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Maintaining APHA Compliance</a:t>
            </a:r>
            <a:endParaRPr lang="en-US" sz="1400" dirty="0"/>
          </a:p>
          <a:p>
            <a:pPr lvl="1"/>
            <a:r>
              <a:rPr lang="en-US" sz="1800" b="1" dirty="0"/>
              <a:t>The Regional Club Charter will Automatically be renewed when:</a:t>
            </a:r>
            <a:endParaRPr lang="en-US" sz="1400" dirty="0"/>
          </a:p>
          <a:p>
            <a:pPr lvl="2"/>
            <a:r>
              <a:rPr lang="en-US" sz="1800" dirty="0"/>
              <a:t>Maintain Membership of 20 members, 10 of which must be APHA members</a:t>
            </a:r>
            <a:endParaRPr lang="en-US" sz="1400" dirty="0"/>
          </a:p>
          <a:p>
            <a:pPr lvl="2"/>
            <a:r>
              <a:rPr lang="en-US" sz="1800" dirty="0"/>
              <a:t>All Officers and Board Members must maintain current APHA Membership during their Term.</a:t>
            </a:r>
            <a:endParaRPr lang="en-US" sz="1400" dirty="0"/>
          </a:p>
          <a:p>
            <a:pPr lvl="2"/>
            <a:r>
              <a:rPr lang="en-US" sz="1800" b="1" dirty="0"/>
              <a:t>Submit a list of Club members to APHA, the Club’s By-laws, and the previous year’s financial statement listing all income and expenditures by MAY 1</a:t>
            </a:r>
            <a:r>
              <a:rPr lang="en-US" sz="1800" b="1" baseline="30000" dirty="0"/>
              <a:t>st</a:t>
            </a:r>
            <a:r>
              <a:rPr lang="en-US" sz="1800" b="1" dirty="0"/>
              <a:t> of each year.</a:t>
            </a:r>
            <a:endParaRPr lang="en-US" sz="1400" dirty="0"/>
          </a:p>
          <a:p>
            <a:pPr lvl="2"/>
            <a:r>
              <a:rPr lang="en-US" sz="1800" dirty="0"/>
              <a:t>Each APHA Regional Club must provide a minimum of 2 club approved or sponsored shows or trail rides, or APHA-approved horse or specialty show, participate in a parade or equine-related trade show booth, or host a Paint for a Day or other APHA Approved program activity per year. </a:t>
            </a:r>
            <a:endParaRPr lang="en-US" sz="1400" dirty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943600"/>
            <a:ext cx="4114808" cy="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9" y="114300"/>
            <a:ext cx="5075301" cy="6591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2514600" cy="2514600"/>
          </a:xfrm>
          <a:prstGeom prst="rect">
            <a:avLst/>
          </a:prstGeom>
          <a:ln w="5715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81480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5387992" cy="655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7400"/>
            <a:ext cx="2971800" cy="2971800"/>
          </a:xfrm>
          <a:prstGeom prst="rect">
            <a:avLst/>
          </a:prstGeom>
          <a:ln w="76200"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247322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" y="485847"/>
            <a:ext cx="3702215" cy="37022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29018" y="914400"/>
            <a:ext cx="54287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can we do for your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APHA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Regional Club?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986" y="5943599"/>
            <a:ext cx="4114808" cy="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06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1312</TotalTime>
  <Words>233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Angles</vt:lpstr>
      <vt:lpstr>APHA Regional Club Advisory Committee</vt:lpstr>
      <vt:lpstr>Agenda </vt:lpstr>
      <vt:lpstr>What is the Regional Club advisory Committee</vt:lpstr>
      <vt:lpstr>APHA Compliance</vt:lpstr>
      <vt:lpstr>APHA Compliance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APHA Regional Club Advisory Committee</dc:title>
  <dc:creator>RANDALL</dc:creator>
  <cp:lastModifiedBy>Theresa Brown</cp:lastModifiedBy>
  <cp:revision>6</cp:revision>
  <dcterms:created xsi:type="dcterms:W3CDTF">2019-01-20T15:03:38Z</dcterms:created>
  <dcterms:modified xsi:type="dcterms:W3CDTF">2019-02-04T17:46:28Z</dcterms:modified>
</cp:coreProperties>
</file>